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64" autoAdjust="0"/>
  </p:normalViewPr>
  <p:slideViewPr>
    <p:cSldViewPr snapToGrid="0">
      <p:cViewPr>
        <p:scale>
          <a:sx n="75" d="100"/>
          <a:sy n="75" d="100"/>
        </p:scale>
        <p:origin x="35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FE656-3BD6-4DE8-B0F2-D5202503DA0A}" type="datetimeFigureOut">
              <a:rPr lang="tr-TR" smtClean="0"/>
              <a:pPr/>
              <a:t>22.11.2023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A5CFE-1873-42CF-B846-23E432C2410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75010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A5CFE-1873-42CF-B846-23E432C24107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171391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A5CFE-1873-42CF-B846-23E432C24107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898157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37E8-F3B5-4D19-840F-D0F7B98E7FCE}" type="datetimeFigureOut">
              <a:rPr lang="tr-TR" smtClean="0"/>
              <a:pPr/>
              <a:t>22.11.2023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A257D7B-0217-41E1-B599-923A190DEED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964513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37E8-F3B5-4D19-840F-D0F7B98E7FCE}" type="datetimeFigureOut">
              <a:rPr lang="tr-TR" smtClean="0"/>
              <a:pPr/>
              <a:t>22.11.2023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A257D7B-0217-41E1-B599-923A190DEED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055672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37E8-F3B5-4D19-840F-D0F7B98E7FCE}" type="datetimeFigureOut">
              <a:rPr lang="tr-TR" smtClean="0"/>
              <a:pPr/>
              <a:t>22.11.2023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A257D7B-0217-41E1-B599-923A190DEED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226876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37E8-F3B5-4D19-840F-D0F7B98E7FCE}" type="datetimeFigureOut">
              <a:rPr lang="tr-TR" smtClean="0"/>
              <a:pPr/>
              <a:t>22.11.2023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A257D7B-0217-41E1-B599-923A190DEED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276734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37E8-F3B5-4D19-840F-D0F7B98E7FCE}" type="datetimeFigureOut">
              <a:rPr lang="tr-TR" smtClean="0"/>
              <a:pPr/>
              <a:t>22.11.2023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A257D7B-0217-41E1-B599-923A190DEED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038115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37E8-F3B5-4D19-840F-D0F7B98E7FCE}" type="datetimeFigureOut">
              <a:rPr lang="tr-TR" smtClean="0"/>
              <a:pPr/>
              <a:t>22.11.2023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A257D7B-0217-41E1-B599-923A190DEED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321703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37E8-F3B5-4D19-840F-D0F7B98E7FCE}" type="datetimeFigureOut">
              <a:rPr lang="tr-TR" smtClean="0"/>
              <a:pPr/>
              <a:t>22.11.2023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57D7B-0217-41E1-B599-923A190DEED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038561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37E8-F3B5-4D19-840F-D0F7B98E7FCE}" type="datetimeFigureOut">
              <a:rPr lang="tr-TR" smtClean="0"/>
              <a:pPr/>
              <a:t>22.11.2023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57D7B-0217-41E1-B599-923A190DEED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48036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37E8-F3B5-4D19-840F-D0F7B98E7FCE}" type="datetimeFigureOut">
              <a:rPr lang="tr-TR" smtClean="0"/>
              <a:pPr/>
              <a:t>22.11.2023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57D7B-0217-41E1-B599-923A190DEED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388068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37E8-F3B5-4D19-840F-D0F7B98E7FCE}" type="datetimeFigureOut">
              <a:rPr lang="tr-TR" smtClean="0"/>
              <a:pPr/>
              <a:t>22.11.2023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A257D7B-0217-41E1-B599-923A190DEED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466777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37E8-F3B5-4D19-840F-D0F7B98E7FCE}" type="datetimeFigureOut">
              <a:rPr lang="tr-TR" smtClean="0"/>
              <a:pPr/>
              <a:t>22.11.2023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A257D7B-0217-41E1-B599-923A190DEED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032857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37E8-F3B5-4D19-840F-D0F7B98E7FCE}" type="datetimeFigureOut">
              <a:rPr lang="tr-TR" smtClean="0"/>
              <a:pPr/>
              <a:t>22.11.2023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A257D7B-0217-41E1-B599-923A190DEED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934557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37E8-F3B5-4D19-840F-D0F7B98E7FCE}" type="datetimeFigureOut">
              <a:rPr lang="tr-TR" smtClean="0"/>
              <a:pPr/>
              <a:t>22.11.2023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57D7B-0217-41E1-B599-923A190DEED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328695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37E8-F3B5-4D19-840F-D0F7B98E7FCE}" type="datetimeFigureOut">
              <a:rPr lang="tr-TR" smtClean="0"/>
              <a:pPr/>
              <a:t>22.11.2023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57D7B-0217-41E1-B599-923A190DEED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032137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37E8-F3B5-4D19-840F-D0F7B98E7FCE}" type="datetimeFigureOut">
              <a:rPr lang="tr-TR" smtClean="0"/>
              <a:pPr/>
              <a:t>22.11.2023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57D7B-0217-41E1-B599-923A190DEED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796046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37E8-F3B5-4D19-840F-D0F7B98E7FCE}" type="datetimeFigureOut">
              <a:rPr lang="tr-TR" smtClean="0"/>
              <a:pPr/>
              <a:t>22.11.2023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A257D7B-0217-41E1-B599-923A190DEED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771013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537E8-F3B5-4D19-840F-D0F7B98E7FCE}" type="datetimeFigureOut">
              <a:rPr lang="tr-TR" smtClean="0"/>
              <a:pPr/>
              <a:t>22.11.2023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A257D7B-0217-41E1-B599-923A190DEED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175539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-yaygin.meb.gov.tr/Login.asp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796561" y="2115894"/>
            <a:ext cx="9144000" cy="4161814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>2023 </a:t>
            </a:r>
            <a:r>
              <a:rPr lang="tr-TR" dirty="0"/>
              <a:t>– </a:t>
            </a:r>
            <a:r>
              <a:rPr lang="tr-TR" dirty="0" smtClean="0"/>
              <a:t>2024 </a:t>
            </a:r>
            <a:r>
              <a:rPr lang="tr-TR" dirty="0"/>
              <a:t>EĞİTİM ÖĞRETİM  YILI ÜCRETLİ UZMAN VE USTA ÖĞRETİCİ BAŞVURULARI İŞLEM BASAMAKLARI</a:t>
            </a:r>
          </a:p>
        </p:txBody>
      </p:sp>
      <p:pic>
        <p:nvPicPr>
          <p:cNvPr id="3" name="2 Resim" descr="honaz hem logo(3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59" y="0"/>
            <a:ext cx="2751842" cy="317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0648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45921" y="211016"/>
            <a:ext cx="10410092" cy="1280890"/>
          </a:xfrm>
        </p:spPr>
        <p:txBody>
          <a:bodyPr>
            <a:normAutofit/>
          </a:bodyPr>
          <a:lstStyle/>
          <a:p>
            <a:r>
              <a:rPr lang="tr-TR" sz="2000" dirty="0"/>
              <a:t>Bu ekrandaki belgelerden elinizde mevcut olan belgeleri (Usta Öğreticilik belgesi- Antrenörlük belgesi- İcazet belgesi- Diğer belgeler) yükleyiniz. Solda bulunan tik işaretini yeşile dönüştürdükten sonra kaydediniz.</a:t>
            </a:r>
          </a:p>
        </p:txBody>
      </p:sp>
      <p:pic>
        <p:nvPicPr>
          <p:cNvPr id="14" name="İçerik Yer Tutucusu 1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30" t="252" r="-120" b="42690"/>
          <a:stretch/>
        </p:blipFill>
        <p:spPr>
          <a:xfrm>
            <a:off x="404209" y="2613178"/>
            <a:ext cx="11407241" cy="4126026"/>
          </a:xfrm>
        </p:spPr>
      </p:pic>
      <p:sp>
        <p:nvSpPr>
          <p:cNvPr id="9" name="Metin kutusu 8"/>
          <p:cNvSpPr txBox="1"/>
          <p:nvPr/>
        </p:nvSpPr>
        <p:spPr>
          <a:xfrm>
            <a:off x="295423" y="1371206"/>
            <a:ext cx="10408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NOT</a:t>
            </a:r>
            <a:r>
              <a:rPr lang="tr-TR" dirty="0"/>
              <a:t>: Oryantasyon belgesini </a:t>
            </a:r>
            <a:r>
              <a:rPr lang="tr-TR" dirty="0">
                <a:solidFill>
                  <a:srgbClr val="FF0000"/>
                </a:solidFill>
              </a:rPr>
              <a:t>İcazet</a:t>
            </a:r>
            <a:r>
              <a:rPr lang="tr-TR" dirty="0"/>
              <a:t> </a:t>
            </a:r>
            <a:r>
              <a:rPr lang="tr-TR" dirty="0">
                <a:solidFill>
                  <a:srgbClr val="FF0000"/>
                </a:solidFill>
              </a:rPr>
              <a:t>belgesi</a:t>
            </a:r>
            <a:r>
              <a:rPr lang="tr-TR" dirty="0"/>
              <a:t> sekmesine yükleyiniz. 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295423" y="1732379"/>
            <a:ext cx="11624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NOT</a:t>
            </a:r>
            <a:r>
              <a:rPr lang="tr-TR" dirty="0"/>
              <a:t>: Zeka oyunları öğreticiliği, işaret dili öğreticiliği, ücretli öğretmenler özel eğitim kurs bitirme belgesi vb. belgeleri </a:t>
            </a:r>
            <a:r>
              <a:rPr lang="tr-TR" dirty="0">
                <a:solidFill>
                  <a:srgbClr val="FF0000"/>
                </a:solidFill>
              </a:rPr>
              <a:t>Diğer belgeler </a:t>
            </a:r>
            <a:r>
              <a:rPr lang="tr-TR" dirty="0"/>
              <a:t>sekmesine yükleyiniz 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295423" y="2243846"/>
            <a:ext cx="12125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NOT</a:t>
            </a:r>
            <a:r>
              <a:rPr lang="tr-TR" dirty="0"/>
              <a:t>: Futbol, Voleybol, Basketbol Vb. antrenörlük belgelerini </a:t>
            </a:r>
            <a:r>
              <a:rPr lang="tr-TR" dirty="0">
                <a:solidFill>
                  <a:srgbClr val="FF0000"/>
                </a:solidFill>
              </a:rPr>
              <a:t>Antrenörlük belgesi </a:t>
            </a:r>
            <a:r>
              <a:rPr lang="tr-TR" dirty="0"/>
              <a:t>sekmesine yükleyiniz.</a:t>
            </a:r>
          </a:p>
        </p:txBody>
      </p:sp>
    </p:spTree>
    <p:extLst>
      <p:ext uri="{BB962C8B-B14F-4D97-AF65-F5344CB8AC3E}">
        <p14:creationId xmlns:p14="http://schemas.microsoft.com/office/powerpoint/2010/main" xmlns="" val="1228091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Resim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53" t="12555" r="-124" b="8459"/>
          <a:stretch/>
        </p:blipFill>
        <p:spPr>
          <a:xfrm>
            <a:off x="0" y="631853"/>
            <a:ext cx="12225912" cy="6199788"/>
          </a:xfrm>
          <a:prstGeom prst="rect">
            <a:avLst/>
          </a:prstGeom>
        </p:spPr>
      </p:pic>
      <p:cxnSp>
        <p:nvCxnSpPr>
          <p:cNvPr id="8" name="Düz Ok Bağlayıcısı 7"/>
          <p:cNvCxnSpPr/>
          <p:nvPr/>
        </p:nvCxnSpPr>
        <p:spPr>
          <a:xfrm flipV="1">
            <a:off x="1860982" y="775210"/>
            <a:ext cx="1826843" cy="2052516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-581283" y="2769850"/>
            <a:ext cx="3795346" cy="37517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576775" y="128879"/>
            <a:ext cx="10809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1-Görev almak istediğiniz kursun adını arama alanına yazıp </a:t>
            </a:r>
            <a:r>
              <a:rPr lang="tr-TR" dirty="0" err="1">
                <a:solidFill>
                  <a:srgbClr val="FF0000"/>
                </a:solidFill>
              </a:rPr>
              <a:t>enter</a:t>
            </a:r>
            <a:r>
              <a:rPr lang="tr-TR" dirty="0">
                <a:solidFill>
                  <a:srgbClr val="FF0000"/>
                </a:solidFill>
              </a:rPr>
              <a:t> tuşuna basınız.</a:t>
            </a:r>
          </a:p>
          <a:p>
            <a:r>
              <a:rPr lang="tr-TR" dirty="0">
                <a:solidFill>
                  <a:srgbClr val="FF0000"/>
                </a:solidFill>
              </a:rPr>
              <a:t>Sağ tarafında bulunan  Kursu Seç sekmesine tıklayınız.</a:t>
            </a:r>
          </a:p>
        </p:txBody>
      </p:sp>
      <p:cxnSp>
        <p:nvCxnSpPr>
          <p:cNvPr id="12" name="Düz Ok Bağlayıcısı 11"/>
          <p:cNvCxnSpPr/>
          <p:nvPr/>
        </p:nvCxnSpPr>
        <p:spPr>
          <a:xfrm flipH="1" flipV="1">
            <a:off x="3161805" y="4397334"/>
            <a:ext cx="685800" cy="26378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595564" y="2330359"/>
            <a:ext cx="6677519" cy="9947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cxnSp>
        <p:nvCxnSpPr>
          <p:cNvPr id="21" name="Düz Ok Bağlayıcısı 20"/>
          <p:cNvCxnSpPr/>
          <p:nvPr/>
        </p:nvCxnSpPr>
        <p:spPr>
          <a:xfrm flipV="1">
            <a:off x="9049501" y="3007742"/>
            <a:ext cx="351692" cy="1181752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3" name="Metin kutusu 22"/>
          <p:cNvSpPr txBox="1"/>
          <p:nvPr/>
        </p:nvSpPr>
        <p:spPr>
          <a:xfrm>
            <a:off x="7575501" y="4184674"/>
            <a:ext cx="4269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2-Başvuru yapacağınız kuruma ait il ilçe ve kurum ismi seçiniz. Ardından kaydet butonuna basınız</a:t>
            </a:r>
          </a:p>
        </p:txBody>
      </p:sp>
      <p:sp>
        <p:nvSpPr>
          <p:cNvPr id="33" name="Metin kutusu 32"/>
          <p:cNvSpPr txBox="1"/>
          <p:nvPr/>
        </p:nvSpPr>
        <p:spPr>
          <a:xfrm>
            <a:off x="6849114" y="5690589"/>
            <a:ext cx="5423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KURUM VE KURS SEÇİMİNİ YAPANLAR BAŞVURU TAMAMLAYIN BÖLÜMÜNE TIKLAYINIZ.</a:t>
            </a:r>
          </a:p>
        </p:txBody>
      </p:sp>
      <p:cxnSp>
        <p:nvCxnSpPr>
          <p:cNvPr id="34" name="Düz Ok Bağlayıcısı 33"/>
          <p:cNvCxnSpPr>
            <a:endCxn id="35" idx="4"/>
          </p:cNvCxnSpPr>
          <p:nvPr/>
        </p:nvCxnSpPr>
        <p:spPr>
          <a:xfrm flipV="1">
            <a:off x="10811646" y="2063074"/>
            <a:ext cx="90816" cy="35352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10142807" y="1634793"/>
            <a:ext cx="1519310" cy="4282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4934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-98473" y="1070965"/>
            <a:ext cx="12290474" cy="1266782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400" dirty="0">
                <a:solidFill>
                  <a:srgbClr val="FF0000"/>
                </a:solidFill>
              </a:rPr>
              <a:t>Seçmiş olduğunuz kurslar eksiksiz şekilde görünüyorsa sırasıyla telefon numarası – mail adresi – iş durumu bilgilerinizi eksiksiz doldurup Bilgilerimi Kaydet butonuna basınız. Başvurunuzda hata varsa önceki sekmelerden düzeltiniz</a:t>
            </a:r>
            <a:br>
              <a:rPr lang="tr-TR" sz="2400" dirty="0">
                <a:solidFill>
                  <a:srgbClr val="FF0000"/>
                </a:solidFill>
              </a:rPr>
            </a:br>
            <a:endParaRPr lang="tr-TR" sz="2400" dirty="0">
              <a:solidFill>
                <a:srgbClr val="FF000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31" t="15320" r="-1447" b="26118"/>
          <a:stretch/>
        </p:blipFill>
        <p:spPr>
          <a:xfrm>
            <a:off x="41563" y="2109019"/>
            <a:ext cx="12267668" cy="4604754"/>
          </a:xfrm>
        </p:spPr>
      </p:pic>
      <p:sp>
        <p:nvSpPr>
          <p:cNvPr id="5" name="Unvan 1"/>
          <p:cNvSpPr txBox="1">
            <a:spLocks/>
          </p:cNvSpPr>
          <p:nvPr/>
        </p:nvSpPr>
        <p:spPr>
          <a:xfrm>
            <a:off x="536039" y="5863772"/>
            <a:ext cx="11380190" cy="68217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2400" dirty="0">
                <a:solidFill>
                  <a:srgbClr val="FF0000"/>
                </a:solidFill>
              </a:rPr>
              <a:t>Web sitemizden almış olduğunuz Usta Öğretici Başvuru Formu ve eklerini  başvurunuzu onaylatmak için kurumumuza teslim etmeniz önemle rica olunur.</a:t>
            </a:r>
          </a:p>
        </p:txBody>
      </p:sp>
    </p:spTree>
    <p:extLst>
      <p:ext uri="{BB962C8B-B14F-4D97-AF65-F5344CB8AC3E}">
        <p14:creationId xmlns:p14="http://schemas.microsoft.com/office/powerpoint/2010/main" xmlns="" val="1454542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126933" y="1626433"/>
            <a:ext cx="8911687" cy="3350013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/>
              <a:t>E yaygın sistemi üzerinden online başvuru yapmayan, online başvuru yaptıktan sonra başvuru belgeleri ile kuruma gelip başvurusunu onaylatmayan ücretli usta öğretici adaylarının başvuruları geçersiz sayılacaktır.</a:t>
            </a:r>
          </a:p>
        </p:txBody>
      </p:sp>
    </p:spTree>
    <p:extLst>
      <p:ext uri="{BB962C8B-B14F-4D97-AF65-F5344CB8AC3E}">
        <p14:creationId xmlns:p14="http://schemas.microsoft.com/office/powerpoint/2010/main" xmlns="" val="2198587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19935" y="1579685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/>
              <a:t>1-) </a:t>
            </a:r>
            <a:r>
              <a:rPr lang="tr-TR" sz="2400" dirty="0">
                <a:hlinkClick r:id="rId2"/>
              </a:rPr>
              <a:t>https://e-yaygin.meb.gov.tr/Login.aspx</a:t>
            </a:r>
            <a:r>
              <a:rPr lang="tr-TR" sz="2400" dirty="0"/>
              <a:t> adresine giriş yapılır.</a:t>
            </a:r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r>
              <a:rPr lang="tr-TR" sz="2400" dirty="0"/>
              <a:t>2-) Açılan sayfada e-Devlet Girişi bölümünden T.C. Kimlik </a:t>
            </a:r>
            <a:r>
              <a:rPr lang="tr-TR" sz="2400" dirty="0" err="1"/>
              <a:t>no</a:t>
            </a:r>
            <a:r>
              <a:rPr lang="tr-TR" sz="2400" dirty="0"/>
              <a:t> ve e-Devlet şifresini girerek e yaygın sayfasına girilir.</a:t>
            </a:r>
          </a:p>
        </p:txBody>
      </p:sp>
    </p:spTree>
    <p:extLst>
      <p:ext uri="{BB962C8B-B14F-4D97-AF65-F5344CB8AC3E}">
        <p14:creationId xmlns:p14="http://schemas.microsoft.com/office/powerpoint/2010/main" xmlns="" val="1055699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r="28320" b="46872"/>
          <a:stretch/>
        </p:blipFill>
        <p:spPr>
          <a:xfrm>
            <a:off x="880973" y="1905000"/>
            <a:ext cx="10147195" cy="4228514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923192"/>
            <a:ext cx="8911687" cy="981808"/>
          </a:xfrm>
        </p:spPr>
        <p:txBody>
          <a:bodyPr/>
          <a:lstStyle/>
          <a:p>
            <a:r>
              <a:rPr lang="tr-TR" dirty="0"/>
              <a:t>Başvurular sekmesini tıklayınız</a:t>
            </a:r>
          </a:p>
        </p:txBody>
      </p:sp>
      <p:cxnSp>
        <p:nvCxnSpPr>
          <p:cNvPr id="6" name="Düz Ok Bağlayıcısı 5"/>
          <p:cNvCxnSpPr/>
          <p:nvPr/>
        </p:nvCxnSpPr>
        <p:spPr>
          <a:xfrm flipH="1">
            <a:off x="2053883" y="1570312"/>
            <a:ext cx="1561517" cy="272033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27306" y="4190115"/>
            <a:ext cx="3253154" cy="448407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8269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51709" y="624110"/>
            <a:ext cx="9952903" cy="1280890"/>
          </a:xfrm>
        </p:spPr>
        <p:txBody>
          <a:bodyPr/>
          <a:lstStyle/>
          <a:p>
            <a:r>
              <a:rPr lang="tr-TR" dirty="0"/>
              <a:t>Bu bölüme tıklanır.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721" r="51662" b="45276"/>
          <a:stretch/>
        </p:blipFill>
        <p:spPr>
          <a:xfrm>
            <a:off x="1366797" y="2092035"/>
            <a:ext cx="7791057" cy="4168647"/>
          </a:xfrm>
        </p:spPr>
      </p:pic>
      <p:cxnSp>
        <p:nvCxnSpPr>
          <p:cNvPr id="6" name="Düz Ok Bağlayıcısı 5"/>
          <p:cNvCxnSpPr/>
          <p:nvPr/>
        </p:nvCxnSpPr>
        <p:spPr>
          <a:xfrm flipH="1">
            <a:off x="2078182" y="1454727"/>
            <a:ext cx="720436" cy="162098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52254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Bu bölüme tıklanır.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t="14502" r="57228" b="45611"/>
          <a:stretch/>
        </p:blipFill>
        <p:spPr>
          <a:xfrm>
            <a:off x="750809" y="2043619"/>
            <a:ext cx="8850063" cy="4640082"/>
          </a:xfrm>
        </p:spPr>
      </p:pic>
      <p:cxnSp>
        <p:nvCxnSpPr>
          <p:cNvPr id="5" name="Düz Ok Bağlayıcısı 4"/>
          <p:cNvCxnSpPr/>
          <p:nvPr/>
        </p:nvCxnSpPr>
        <p:spPr>
          <a:xfrm flipH="1">
            <a:off x="1919248" y="1264555"/>
            <a:ext cx="1360284" cy="1780914"/>
          </a:xfrm>
          <a:prstGeom prst="straightConnector1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501428" y="2976196"/>
            <a:ext cx="3253154" cy="448407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Sağ Ok 10"/>
          <p:cNvSpPr/>
          <p:nvPr/>
        </p:nvSpPr>
        <p:spPr>
          <a:xfrm>
            <a:off x="165455" y="3045469"/>
            <a:ext cx="671945" cy="4502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Sol Ok 11"/>
          <p:cNvSpPr/>
          <p:nvPr/>
        </p:nvSpPr>
        <p:spPr>
          <a:xfrm>
            <a:off x="3080905" y="2972733"/>
            <a:ext cx="1347354" cy="52301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662394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07" t="20657" r="23594" b="34657"/>
          <a:stretch/>
        </p:blipFill>
        <p:spPr>
          <a:xfrm>
            <a:off x="-1" y="781620"/>
            <a:ext cx="10711541" cy="4198343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40860" y="112559"/>
            <a:ext cx="11769969" cy="1255086"/>
          </a:xfrm>
        </p:spPr>
        <p:txBody>
          <a:bodyPr>
            <a:normAutofit/>
          </a:bodyPr>
          <a:lstStyle/>
          <a:p>
            <a:r>
              <a:rPr lang="tr-TR" sz="2200" dirty="0"/>
              <a:t>Bu sayfa sadece Eğitim Fakültesi Mezunu olanlar içindir. Eğitim Fakültesi Mezunu olmayanlar diğer sayfaya geçmesi gerekmektedir</a:t>
            </a:r>
          </a:p>
        </p:txBody>
      </p:sp>
      <p:cxnSp>
        <p:nvCxnSpPr>
          <p:cNvPr id="16" name="Düz Ok Bağlayıcısı 15"/>
          <p:cNvCxnSpPr/>
          <p:nvPr/>
        </p:nvCxnSpPr>
        <p:spPr>
          <a:xfrm flipH="1" flipV="1">
            <a:off x="4572001" y="4051496"/>
            <a:ext cx="3370916" cy="374674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2090326" y="3797275"/>
            <a:ext cx="2481674" cy="4136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7942917" y="4004122"/>
            <a:ext cx="4530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NOT</a:t>
            </a:r>
            <a:r>
              <a:rPr lang="tr-TR" dirty="0"/>
              <a:t>: Eğitim Fakültesi Mezunu olanlar Lisans (Eğitim Fakültesi Mezunu) sekmesini seçmeleri gerekmektedir.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7325844" y="5234184"/>
            <a:ext cx="4530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NOT</a:t>
            </a:r>
            <a:r>
              <a:rPr lang="tr-TR" dirty="0"/>
              <a:t>: Seçimi yaptıktan sonra Dosya Seç e tıklayıp Diplomanızı yükleyiniz. Ardından Kaydet butonuna basınız.</a:t>
            </a:r>
          </a:p>
        </p:txBody>
      </p:sp>
    </p:spTree>
    <p:extLst>
      <p:ext uri="{BB962C8B-B14F-4D97-AF65-F5344CB8AC3E}">
        <p14:creationId xmlns:p14="http://schemas.microsoft.com/office/powerpoint/2010/main" xmlns="" val="687990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 cstate="print"/>
          <a:srcRect l="12122" t="25625" r="-132" b="12259"/>
          <a:stretch/>
        </p:blipFill>
        <p:spPr>
          <a:xfrm>
            <a:off x="0" y="1083522"/>
            <a:ext cx="12104445" cy="4803115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22031" y="5886637"/>
            <a:ext cx="11769969" cy="1255086"/>
          </a:xfrm>
        </p:spPr>
        <p:txBody>
          <a:bodyPr>
            <a:normAutofit/>
          </a:bodyPr>
          <a:lstStyle/>
          <a:p>
            <a:r>
              <a:rPr lang="tr-TR" sz="2200" dirty="0"/>
              <a:t>Not: Pedagojik Formasyona sahip olanlar Mezuniyet bilgisini girip diplomayı kaydettikten sonra Formasyon belgesini de yüklemeleri gerekmektedir.</a:t>
            </a:r>
          </a:p>
        </p:txBody>
      </p:sp>
      <p:cxnSp>
        <p:nvCxnSpPr>
          <p:cNvPr id="16" name="Düz Ok Bağlayıcısı 15"/>
          <p:cNvCxnSpPr/>
          <p:nvPr/>
        </p:nvCxnSpPr>
        <p:spPr>
          <a:xfrm flipH="1" flipV="1">
            <a:off x="2208628" y="4994031"/>
            <a:ext cx="2208628" cy="998807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-27977" y="3718851"/>
            <a:ext cx="2937673" cy="142350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1448972" y="65917"/>
            <a:ext cx="9566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Not: </a:t>
            </a:r>
            <a:r>
              <a:rPr lang="tr-TR" dirty="0"/>
              <a:t>Mezuniyet türünüzü seçip diplomanızı dosya seç sekmesine yükleyiniz.</a:t>
            </a:r>
          </a:p>
        </p:txBody>
      </p:sp>
    </p:spTree>
    <p:extLst>
      <p:ext uri="{BB962C8B-B14F-4D97-AF65-F5344CB8AC3E}">
        <p14:creationId xmlns:p14="http://schemas.microsoft.com/office/powerpoint/2010/main" xmlns="" val="2487570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İçerik Yer Tutucusu 9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1759" b="39442"/>
          <a:stretch/>
        </p:blipFill>
        <p:spPr>
          <a:xfrm>
            <a:off x="874095" y="1252025"/>
            <a:ext cx="9451591" cy="4715697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0365" y="202079"/>
            <a:ext cx="11551644" cy="1187106"/>
          </a:xfrm>
        </p:spPr>
        <p:txBody>
          <a:bodyPr>
            <a:normAutofit fontScale="90000"/>
          </a:bodyPr>
          <a:lstStyle/>
          <a:p>
            <a:r>
              <a:rPr lang="tr-TR" sz="3200" dirty="0"/>
              <a:t>Bu bölümde varsa USTALIK belgenizle ilgili bilgileri boşluklara giriniz ve ustalık belgesini yükleyiniz ve kaydet butonuna basınız.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30365" y="621166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i="1" dirty="0">
                <a:solidFill>
                  <a:srgbClr val="FF0000"/>
                </a:solidFill>
              </a:rPr>
              <a:t>NOT: Usta öğreticilik belgesi olanlar bu bölüme yükleme yapmayacaklar. Usta öğreticilik belgesi ileriki sayfada yüklenecek.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7356764" y="4045938"/>
            <a:ext cx="34913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rgbClr val="00B050"/>
                </a:solidFill>
              </a:rPr>
              <a:t>Ustalık belgesini yükleyenler İş deneyimi bölümüne tıklayarak üçüncü bölüme geçebilir.</a:t>
            </a:r>
          </a:p>
        </p:txBody>
      </p:sp>
      <p:cxnSp>
        <p:nvCxnSpPr>
          <p:cNvPr id="7" name="Düz Ok Bağlayıcısı 6"/>
          <p:cNvCxnSpPr>
            <a:endCxn id="13" idx="5"/>
          </p:cNvCxnSpPr>
          <p:nvPr/>
        </p:nvCxnSpPr>
        <p:spPr>
          <a:xfrm flipH="1" flipV="1">
            <a:off x="7840544" y="3553921"/>
            <a:ext cx="382630" cy="71833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6672596" y="3203646"/>
            <a:ext cx="1368336" cy="4103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cxnSp>
        <p:nvCxnSpPr>
          <p:cNvPr id="17" name="Düz Ok Bağlayıcısı 16"/>
          <p:cNvCxnSpPr/>
          <p:nvPr/>
        </p:nvCxnSpPr>
        <p:spPr>
          <a:xfrm>
            <a:off x="3066757" y="1104379"/>
            <a:ext cx="731520" cy="12226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3426912" y="2326998"/>
            <a:ext cx="1107826" cy="4103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2678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İçerik Yer Tutucusu 10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7978" b="39222"/>
          <a:stretch/>
        </p:blipFill>
        <p:spPr>
          <a:xfrm>
            <a:off x="77451" y="1624627"/>
            <a:ext cx="10452295" cy="4959117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09489" y="0"/>
            <a:ext cx="11882511" cy="2122242"/>
          </a:xfrm>
        </p:spPr>
        <p:txBody>
          <a:bodyPr>
            <a:normAutofit/>
          </a:bodyPr>
          <a:lstStyle/>
          <a:p>
            <a:r>
              <a:rPr lang="tr-TR" sz="2200" dirty="0"/>
              <a:t>Bu bölüme e devlet üzerinden alınan SGK Tescil ve Hizmet Dökümü (barkodlu) belgesi              </a:t>
            </a:r>
            <a:r>
              <a:rPr lang="tr-TR" sz="2200" dirty="0">
                <a:solidFill>
                  <a:srgbClr val="FF0000"/>
                </a:solidFill>
              </a:rPr>
              <a:t>yüklenecek</a:t>
            </a:r>
            <a:endParaRPr lang="tr-TR" sz="2200" dirty="0"/>
          </a:p>
        </p:txBody>
      </p:sp>
      <p:sp>
        <p:nvSpPr>
          <p:cNvPr id="5" name="Metin kutusu 4"/>
          <p:cNvSpPr txBox="1"/>
          <p:nvPr/>
        </p:nvSpPr>
        <p:spPr>
          <a:xfrm>
            <a:off x="6621111" y="4230155"/>
            <a:ext cx="57357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SGK Tescil ve Hizmet Dökümü belgesine ulaşmak için aşağıdaki basamakları takip ediniz.</a:t>
            </a:r>
          </a:p>
          <a:p>
            <a:r>
              <a:rPr lang="tr-TR" dirty="0">
                <a:solidFill>
                  <a:srgbClr val="FF0000"/>
                </a:solidFill>
              </a:rPr>
              <a:t>(e-devlet giriniz - arama çubuğuna ‘’SGK Tescil </a:t>
            </a:r>
          </a:p>
          <a:p>
            <a:r>
              <a:rPr lang="tr-TR" dirty="0">
                <a:solidFill>
                  <a:srgbClr val="FF0000"/>
                </a:solidFill>
              </a:rPr>
              <a:t>ve Hizmet Dökümü / İşyeri Unvan Listesi’’ yazınız- gelen ekrandan Barkodlu Belge Oluştur ‘ a tıklayınız- Dosyayı indirip, İş Deneyimi Bilgileri bölümüne yükleyiniz.</a:t>
            </a:r>
          </a:p>
        </p:txBody>
      </p:sp>
      <p:sp>
        <p:nvSpPr>
          <p:cNvPr id="14" name="Oval 13"/>
          <p:cNvSpPr/>
          <p:nvPr/>
        </p:nvSpPr>
        <p:spPr>
          <a:xfrm>
            <a:off x="5303598" y="4008194"/>
            <a:ext cx="1650023" cy="3214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2527412" y="773423"/>
            <a:ext cx="9266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NOT</a:t>
            </a:r>
            <a:r>
              <a:rPr lang="tr-TR" dirty="0"/>
              <a:t>: Gün sayıları girilirken MEB’e bağlı Resmi ve Özel kurumlarda eğitici olarak çalıştığınız süreleri hesaplayarak yazınız.</a:t>
            </a:r>
          </a:p>
        </p:txBody>
      </p:sp>
      <p:sp>
        <p:nvSpPr>
          <p:cNvPr id="16" name="Oval 15"/>
          <p:cNvSpPr/>
          <p:nvPr/>
        </p:nvSpPr>
        <p:spPr>
          <a:xfrm>
            <a:off x="3123029" y="4534495"/>
            <a:ext cx="3320958" cy="5439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9495093"/>
      </p:ext>
    </p:extLst>
  </p:cSld>
  <p:clrMapOvr>
    <a:masterClrMapping/>
  </p:clrMapOvr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</TotalTime>
  <Words>463</Words>
  <Application>Microsoft Office PowerPoint</Application>
  <PresentationFormat>Özel</PresentationFormat>
  <Paragraphs>34</Paragraphs>
  <Slides>13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4" baseType="lpstr">
      <vt:lpstr>Duman</vt:lpstr>
      <vt:lpstr>2023 – 2024 EĞİTİM ÖĞRETİM  YILI ÜCRETLİ UZMAN VE USTA ÖĞRETİCİ BAŞVURULARI İŞLEM BASAMAKLARI</vt:lpstr>
      <vt:lpstr>Slayt 2</vt:lpstr>
      <vt:lpstr>Başvurular sekmesini tıklayınız</vt:lpstr>
      <vt:lpstr>Bu bölüme tıklanır.</vt:lpstr>
      <vt:lpstr>Bu bölüme tıklanır.</vt:lpstr>
      <vt:lpstr>Bu sayfa sadece Eğitim Fakültesi Mezunu olanlar içindir. Eğitim Fakültesi Mezunu olmayanlar diğer sayfaya geçmesi gerekmektedir</vt:lpstr>
      <vt:lpstr>Not: Pedagojik Formasyona sahip olanlar Mezuniyet bilgisini girip diplomayı kaydettikten sonra Formasyon belgesini de yüklemeleri gerekmektedir.</vt:lpstr>
      <vt:lpstr>Bu bölümde varsa USTALIK belgenizle ilgili bilgileri boşluklara giriniz ve ustalık belgesini yükleyiniz ve kaydet butonuna basınız.</vt:lpstr>
      <vt:lpstr>Bu bölüme e devlet üzerinden alınan SGK Tescil ve Hizmet Dökümü (barkodlu) belgesi              yüklenecek</vt:lpstr>
      <vt:lpstr>Bu ekrandaki belgelerden elinizde mevcut olan belgeleri (Usta Öğreticilik belgesi- Antrenörlük belgesi- İcazet belgesi- Diğer belgeler) yükleyiniz. Solda bulunan tik işaretini yeşile dönüştürdükten sonra kaydediniz.</vt:lpstr>
      <vt:lpstr>Slayt 11</vt:lpstr>
      <vt:lpstr>Seçmiş olduğunuz kurslar eksiksiz şekilde görünüyorsa sırasıyla telefon numarası – mail adresi – iş durumu bilgilerinizi eksiksiz doldurup Bilgilerimi Kaydet butonuna basınız. Başvurunuzda hata varsa önceki sekmelerden düzeltiniz </vt:lpstr>
      <vt:lpstr>E yaygın sistemi üzerinden online başvuru yapmayan, online başvuru yaptıktan sonra başvuru belgeleri ile kuruma gelip başvurusunu onaylatmayan ücretli usta öğretici adaylarının başvuruları geçersiz sayılacaktır.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– 2021 EĞİTİM ÖĞRETİM  YILI ÜCRETLİ UZMAN VE USTA ÖĞRETİCİ BAŞVURULARI İŞLEM BASAMAKLARI</dc:title>
  <dc:creator>Dark</dc:creator>
  <cp:lastModifiedBy>USER</cp:lastModifiedBy>
  <cp:revision>33</cp:revision>
  <dcterms:created xsi:type="dcterms:W3CDTF">2020-09-01T05:49:46Z</dcterms:created>
  <dcterms:modified xsi:type="dcterms:W3CDTF">2023-11-22T08:44:04Z</dcterms:modified>
</cp:coreProperties>
</file>